
<file path=[Content_Types].xml><?xml version="1.0" encoding="utf-8"?>
<Types xmlns="http://schemas.openxmlformats.org/package/2006/content-types">
  <Default Extension="png" ContentType="image/png"/>
  <Default Extension="pdf" ContentType="image/unknown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  <p:sldMasterId id="2147483660" r:id="rId5"/>
  </p:sldMasterIdLst>
  <p:sldIdLst>
    <p:sldId id="261" r:id="rId6"/>
    <p:sldId id="259" r:id="rId7"/>
    <p:sldId id="258" r:id="rId8"/>
    <p:sldId id="260" r:id="rId9"/>
    <p:sldId id="279" r:id="rId10"/>
    <p:sldId id="272" r:id="rId11"/>
    <p:sldId id="273" r:id="rId12"/>
    <p:sldId id="275" r:id="rId13"/>
    <p:sldId id="280" r:id="rId14"/>
    <p:sldId id="271" r:id="rId15"/>
  </p:sldIdLst>
  <p:sldSz cx="9144000" cy="6858000" type="screen4x3"/>
  <p:notesSz cx="6797675" cy="992663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87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17361" y="3033916"/>
            <a:ext cx="7313844" cy="1113460"/>
          </a:xfrm>
        </p:spPr>
        <p:txBody>
          <a:bodyPr/>
          <a:lstStyle/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417361" y="4051117"/>
            <a:ext cx="7313844" cy="164630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Ondertitel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796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en opsomm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4"/>
          <p:cNvSpPr>
            <a:spLocks noGrp="1"/>
          </p:cNvSpPr>
          <p:nvPr>
            <p:ph idx="10"/>
          </p:nvPr>
        </p:nvSpPr>
        <p:spPr>
          <a:xfrm>
            <a:off x="12200" y="1500649"/>
            <a:ext cx="2350400" cy="1777726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inhoud 4"/>
          <p:cNvSpPr>
            <a:spLocks noGrp="1"/>
          </p:cNvSpPr>
          <p:nvPr>
            <p:ph idx="11"/>
          </p:nvPr>
        </p:nvSpPr>
        <p:spPr>
          <a:xfrm>
            <a:off x="12200" y="3462203"/>
            <a:ext cx="2350400" cy="1777726"/>
          </a:xfrm>
        </p:spPr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9822" y="394836"/>
            <a:ext cx="7816978" cy="718625"/>
          </a:xfrm>
        </p:spPr>
        <p:txBody>
          <a:bodyPr anchor="t" anchorCtr="0"/>
          <a:lstStyle>
            <a:lvl1pPr algn="l">
              <a:defRPr sz="3000" b="1" i="0">
                <a:solidFill>
                  <a:srgbClr val="00A09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48577" y="1417922"/>
            <a:ext cx="6138223" cy="4436443"/>
          </a:xfrm>
        </p:spPr>
        <p:txBody>
          <a:bodyPr>
            <a:normAutofit/>
          </a:bodyPr>
          <a:lstStyle>
            <a:lvl1pPr marL="285750" indent="-252000">
              <a:buClr>
                <a:srgbClr val="F29400"/>
              </a:buClr>
              <a:buFont typeface="Arial"/>
              <a:buChar char="•"/>
              <a:defRPr sz="1600" baseline="0">
                <a:solidFill>
                  <a:schemeClr val="tx2"/>
                </a:solidFill>
              </a:defRPr>
            </a:lvl1pPr>
            <a:lvl2pPr marL="742950" indent="-252000">
              <a:buClr>
                <a:srgbClr val="F29400"/>
              </a:buClr>
              <a:buFont typeface="Arial"/>
              <a:buChar char="•"/>
              <a:defRPr sz="1600" baseline="0">
                <a:solidFill>
                  <a:schemeClr val="tx2"/>
                </a:solidFill>
              </a:defRPr>
            </a:lvl2pPr>
            <a:lvl3pPr marL="1200150" indent="-252000">
              <a:buClr>
                <a:srgbClr val="F29400"/>
              </a:buClr>
              <a:buFont typeface="Arial"/>
              <a:buChar char="•"/>
              <a:defRPr sz="1600" baseline="0">
                <a:solidFill>
                  <a:schemeClr val="tx2"/>
                </a:solidFill>
              </a:defRPr>
            </a:lvl3pPr>
            <a:lvl4pPr marL="1657350" indent="-252000">
              <a:buClr>
                <a:srgbClr val="F29400"/>
              </a:buClr>
              <a:buFont typeface="Arial"/>
              <a:buChar char="•"/>
              <a:defRPr sz="1600" baseline="0">
                <a:solidFill>
                  <a:schemeClr val="tx2"/>
                </a:solidFill>
              </a:defRPr>
            </a:lvl4pPr>
            <a:lvl5pPr marL="2114550" indent="-252000">
              <a:buClr>
                <a:srgbClr val="F29400"/>
              </a:buClr>
              <a:buFont typeface="Arial"/>
              <a:buChar char="•"/>
              <a:defRPr sz="1600" baseline="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422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somm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69822" y="394836"/>
            <a:ext cx="7816978" cy="718625"/>
          </a:xfrm>
        </p:spPr>
        <p:txBody>
          <a:bodyPr anchor="t" anchorCtr="0"/>
          <a:lstStyle>
            <a:lvl1pPr algn="l">
              <a:defRPr sz="3000" b="1" i="0">
                <a:solidFill>
                  <a:srgbClr val="00A09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869822" y="1417922"/>
            <a:ext cx="7747394" cy="4436443"/>
          </a:xfrm>
        </p:spPr>
        <p:txBody>
          <a:bodyPr>
            <a:normAutofit/>
          </a:bodyPr>
          <a:lstStyle>
            <a:lvl1pPr marL="285750" indent="-252000">
              <a:buClr>
                <a:srgbClr val="F29400"/>
              </a:buClr>
              <a:buFont typeface="Arial"/>
              <a:buChar char="•"/>
              <a:defRPr sz="1600" baseline="0">
                <a:solidFill>
                  <a:schemeClr val="tx2"/>
                </a:solidFill>
              </a:defRPr>
            </a:lvl1pPr>
            <a:lvl2pPr marL="742950" indent="-252000">
              <a:buClr>
                <a:srgbClr val="F29400"/>
              </a:buClr>
              <a:buFont typeface="Arial"/>
              <a:buChar char="•"/>
              <a:defRPr sz="1600" baseline="0">
                <a:solidFill>
                  <a:schemeClr val="tx2"/>
                </a:solidFill>
              </a:defRPr>
            </a:lvl2pPr>
            <a:lvl3pPr marL="1200150" indent="-252000">
              <a:buClr>
                <a:srgbClr val="F29400"/>
              </a:buClr>
              <a:buFont typeface="Arial"/>
              <a:buChar char="•"/>
              <a:defRPr sz="1600" baseline="0">
                <a:solidFill>
                  <a:schemeClr val="tx2"/>
                </a:solidFill>
              </a:defRPr>
            </a:lvl3pPr>
            <a:lvl4pPr marL="1657350" indent="-252000">
              <a:buClr>
                <a:srgbClr val="F29400"/>
              </a:buClr>
              <a:buFont typeface="Arial"/>
              <a:buChar char="•"/>
              <a:defRPr sz="1600" baseline="0">
                <a:solidFill>
                  <a:schemeClr val="tx2"/>
                </a:solidFill>
              </a:defRPr>
            </a:lvl4pPr>
            <a:lvl5pPr marL="2114550" indent="-252000">
              <a:buClr>
                <a:srgbClr val="F29400"/>
              </a:buClr>
              <a:buFont typeface="Arial"/>
              <a:buChar char="•"/>
              <a:defRPr sz="1600" baseline="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232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74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11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17808" y="3035922"/>
            <a:ext cx="7268992" cy="9655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17808" y="4044994"/>
            <a:ext cx="7268991" cy="1417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177353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1" r:id="rId2"/>
    <p:sldLayoutId id="2147483662" r:id="rId3"/>
    <p:sldLayoutId id="2147483663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6000" b="1" i="0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600" kern="1200" spc="3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3600" kern="1200">
          <a:solidFill>
            <a:schemeClr val="bg1"/>
          </a:solidFill>
          <a:latin typeface="Bangla Sangam MN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3600" kern="1200">
          <a:solidFill>
            <a:schemeClr val="bg1"/>
          </a:solidFill>
          <a:latin typeface="Bangla Sangam MN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3600" kern="1200">
          <a:solidFill>
            <a:schemeClr val="bg1"/>
          </a:solidFill>
          <a:latin typeface="Bangla Sangam MN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3600" kern="1200">
          <a:solidFill>
            <a:schemeClr val="bg1"/>
          </a:solidFill>
          <a:latin typeface="Bangla Sangam MN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5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 smtClean="0"/>
              <a:t>Koffie testen</a:t>
            </a:r>
            <a:r>
              <a:rPr lang="nl-NL" sz="4400" dirty="0" smtClean="0">
                <a:sym typeface="Wingdings" panose="05000000000000000000" pitchFamily="2" charset="2"/>
              </a:rPr>
              <a:t></a:t>
            </a:r>
            <a:endParaRPr lang="nl-NL" sz="4400" dirty="0"/>
          </a:p>
        </p:txBody>
      </p:sp>
      <p:graphicFrame>
        <p:nvGraphicFramePr>
          <p:cNvPr id="4" name="Tijdelijke aanduiding voor inhoud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910265"/>
              </p:ext>
            </p:extLst>
          </p:nvPr>
        </p:nvGraphicFramePr>
        <p:xfrm>
          <a:off x="1605362" y="1417638"/>
          <a:ext cx="6276176" cy="443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Acrobat Document" r:id="rId3" imgW="11344233" imgH="8019810" progId="AcroExch.Document.11">
                  <p:embed/>
                </p:oleObj>
              </mc:Choice>
              <mc:Fallback>
                <p:oleObj name="Acrobat Document" r:id="rId3" imgW="11344233" imgH="8019810" progId="AcroExch.Document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5362" y="1417638"/>
                        <a:ext cx="6276176" cy="443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50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RBC </a:t>
            </a:r>
            <a:r>
              <a:rPr lang="nl-NL" dirty="0" smtClean="0"/>
              <a:t>Presentatie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5" name="Sub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15 februari 2017.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457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 is </a:t>
            </a:r>
            <a:r>
              <a:rPr lang="nl-NL" dirty="0"/>
              <a:t>C</a:t>
            </a:r>
            <a:r>
              <a:rPr lang="nl-NL" dirty="0" smtClean="0"/>
              <a:t>atermaat?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Catermaat is een coöperatie van </a:t>
            </a:r>
            <a:r>
              <a:rPr lang="nl-NL" sz="2000" dirty="0" smtClean="0"/>
              <a:t>13 </a:t>
            </a:r>
            <a:r>
              <a:rPr lang="nl-NL" sz="2000" dirty="0" smtClean="0"/>
              <a:t>zelfstandige ondernemers werkend vanuit een 8-tal vestigingen met een landelijke dekking.</a:t>
            </a:r>
          </a:p>
          <a:p>
            <a:r>
              <a:rPr lang="nl-NL" sz="2000" dirty="0" smtClean="0"/>
              <a:t>Catermaat plaatst:</a:t>
            </a:r>
          </a:p>
          <a:p>
            <a:pPr lvl="4"/>
            <a:r>
              <a:rPr lang="nl-NL" sz="2000" dirty="0" smtClean="0"/>
              <a:t>Snoepautomaten</a:t>
            </a:r>
          </a:p>
          <a:p>
            <a:pPr lvl="4"/>
            <a:r>
              <a:rPr lang="nl-NL" sz="2000" dirty="0" smtClean="0"/>
              <a:t>Frisdrankautomaten</a:t>
            </a:r>
          </a:p>
          <a:p>
            <a:pPr lvl="4"/>
            <a:r>
              <a:rPr lang="nl-NL" sz="2000" dirty="0" smtClean="0"/>
              <a:t>Broodjesautomaten</a:t>
            </a:r>
          </a:p>
          <a:p>
            <a:pPr lvl="4"/>
            <a:r>
              <a:rPr lang="nl-NL" sz="2000" dirty="0" smtClean="0"/>
              <a:t>Soepautomaten</a:t>
            </a:r>
          </a:p>
          <a:p>
            <a:pPr lvl="4"/>
            <a:r>
              <a:rPr lang="nl-NL" sz="2000" dirty="0" smtClean="0"/>
              <a:t>Koffieautomaten</a:t>
            </a:r>
          </a:p>
          <a:p>
            <a:pPr lvl="4"/>
            <a:r>
              <a:rPr lang="nl-NL" sz="2000" dirty="0" smtClean="0"/>
              <a:t>Fitness gerelateerde automaten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2737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maatkoffie</a:t>
            </a:r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212" y="2937669"/>
            <a:ext cx="1396313" cy="1397000"/>
          </a:xfr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322112"/>
              </p:ext>
            </p:extLst>
          </p:nvPr>
        </p:nvGraphicFramePr>
        <p:xfrm>
          <a:off x="946768" y="987228"/>
          <a:ext cx="6991519" cy="4473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4" imgW="11344233" imgH="8019810" progId="AcroExch.Document.11">
                  <p:embed/>
                </p:oleObj>
              </mc:Choice>
              <mc:Fallback>
                <p:oleObj name="Acrobat Document" r:id="rId4" imgW="11344233" imgH="801981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6768" y="987228"/>
                        <a:ext cx="6991519" cy="4473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089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ons klantprofiel?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b="1" dirty="0">
                <a:latin typeface="Bangla Sangam MN"/>
              </a:rPr>
              <a:t>Zakelijke markt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latin typeface="Bangla Sangam MN"/>
              </a:rPr>
              <a:t>Bedrijven van 5 tot 200 man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latin typeface="Bangla Sangam MN"/>
              </a:rPr>
              <a:t>Winkels, huishoud/kookwinkels</a:t>
            </a:r>
            <a:endParaRPr lang="nl-NL" dirty="0">
              <a:latin typeface="Bangla Sangam M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latin typeface="Bangla Sangam MN"/>
              </a:rPr>
              <a:t>Kappers / automobielbedrijven</a:t>
            </a:r>
          </a:p>
          <a:p>
            <a:pPr marL="33750" indent="0">
              <a:buNone/>
            </a:pPr>
            <a:endParaRPr lang="nl-NL" dirty="0">
              <a:latin typeface="Bangla Sangam MN"/>
            </a:endParaRPr>
          </a:p>
          <a:p>
            <a:pPr marL="33750" indent="0">
              <a:buNone/>
            </a:pPr>
            <a:endParaRPr lang="nl-NL" dirty="0">
              <a:latin typeface="Bangla Sangam MN"/>
            </a:endParaRPr>
          </a:p>
          <a:p>
            <a:r>
              <a:rPr lang="nl-NL" sz="2000" b="1" dirty="0">
                <a:latin typeface="Bangla Sangam MN"/>
              </a:rPr>
              <a:t>Particuliere markt</a:t>
            </a:r>
          </a:p>
          <a:p>
            <a:r>
              <a:rPr lang="nl-NL" dirty="0">
                <a:latin typeface="Bangla Sangam MN"/>
              </a:rPr>
              <a:t>Mensen die van lekkere koffie(bonen) houden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092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Enkele gezondheidsweetjes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200" b="1" dirty="0" smtClean="0">
                <a:latin typeface="Bangla Sangam MN"/>
              </a:rPr>
              <a:t>Het </a:t>
            </a:r>
            <a:r>
              <a:rPr lang="nl-NL" sz="2200" b="1" dirty="0">
                <a:latin typeface="Bangla Sangam MN"/>
              </a:rPr>
              <a:t>is goed voor je hart</a:t>
            </a:r>
            <a:r>
              <a:rPr lang="nl-NL" sz="2200" dirty="0">
                <a:latin typeface="Bangla Sangam MN"/>
              </a:rPr>
              <a:t/>
            </a:r>
            <a:br>
              <a:rPr lang="nl-NL" sz="2200" dirty="0">
                <a:latin typeface="Bangla Sangam MN"/>
              </a:rPr>
            </a:br>
            <a:r>
              <a:rPr lang="nl-NL" dirty="0">
                <a:latin typeface="Bangla Sangam MN"/>
              </a:rPr>
              <a:t>Dat blijkt uit een Koreaans onderzoek. De onderzoekers kwamen erachter dat mensen die 3 tot 5 bakkies leut per dag drinken minder kans hebben op hart- en vaatziekten</a:t>
            </a:r>
            <a:r>
              <a:rPr lang="nl-NL" sz="1700" dirty="0">
                <a:latin typeface="Bangla Sangam MN"/>
              </a:rPr>
              <a:t>.</a:t>
            </a:r>
          </a:p>
          <a:p>
            <a:r>
              <a:rPr lang="nl-NL" sz="2200" b="1" dirty="0" smtClean="0">
                <a:latin typeface="Bangla Sangam MN"/>
              </a:rPr>
              <a:t>3</a:t>
            </a:r>
            <a:r>
              <a:rPr lang="nl-NL" sz="2200" b="1" dirty="0">
                <a:latin typeface="Bangla Sangam MN"/>
              </a:rPr>
              <a:t>. Cafeïne is goed voor de bloedsomloop </a:t>
            </a:r>
            <a:r>
              <a:rPr lang="nl-NL" sz="2200" dirty="0">
                <a:latin typeface="Bangla Sangam MN"/>
              </a:rPr>
              <a:t/>
            </a:r>
            <a:br>
              <a:rPr lang="nl-NL" sz="2200" dirty="0">
                <a:latin typeface="Bangla Sangam MN"/>
              </a:rPr>
            </a:br>
            <a:r>
              <a:rPr lang="nl-NL" dirty="0">
                <a:latin typeface="Bangla Sangam MN"/>
              </a:rPr>
              <a:t>Het zou het functioneren van de kleine bloedvaten verbeteren. </a:t>
            </a:r>
            <a:endParaRPr lang="nl-NL" dirty="0" smtClean="0">
              <a:latin typeface="Bangla Sangam MN"/>
            </a:endParaRPr>
          </a:p>
          <a:p>
            <a:r>
              <a:rPr lang="nl-NL" sz="2200" b="1" dirty="0" smtClean="0">
                <a:latin typeface="Bangla Sangam MN"/>
              </a:rPr>
              <a:t>4</a:t>
            </a:r>
            <a:r>
              <a:rPr lang="nl-NL" sz="2200" b="1" dirty="0">
                <a:latin typeface="Bangla Sangam MN"/>
              </a:rPr>
              <a:t>. Er zitten antioxidanten in</a:t>
            </a:r>
            <a:r>
              <a:rPr lang="nl-NL" sz="2200" dirty="0">
                <a:latin typeface="Bangla Sangam MN"/>
              </a:rPr>
              <a:t/>
            </a:r>
            <a:br>
              <a:rPr lang="nl-NL" sz="2200" dirty="0">
                <a:latin typeface="Bangla Sangam MN"/>
              </a:rPr>
            </a:br>
            <a:r>
              <a:rPr lang="nl-NL" dirty="0" err="1">
                <a:latin typeface="Bangla Sangam MN"/>
              </a:rPr>
              <a:t>In</a:t>
            </a:r>
            <a:r>
              <a:rPr lang="nl-NL" dirty="0">
                <a:latin typeface="Bangla Sangam MN"/>
              </a:rPr>
              <a:t> groenten en fruit zitten antioxidanten, maar in koffie ook. En díe antioxidanten neemt je lichaam nog beter op ook</a:t>
            </a:r>
            <a:r>
              <a:rPr lang="nl-NL" sz="2200" dirty="0">
                <a:latin typeface="Bangla Sangam MN"/>
              </a:rPr>
              <a:t>.</a:t>
            </a:r>
          </a:p>
          <a:p>
            <a:r>
              <a:rPr lang="nl-NL" sz="2200" b="1" dirty="0" smtClean="0">
                <a:latin typeface="Bangla Sangam MN"/>
              </a:rPr>
              <a:t>5</a:t>
            </a:r>
            <a:r>
              <a:rPr lang="nl-NL" sz="2200" b="1" dirty="0">
                <a:latin typeface="Bangla Sangam MN"/>
              </a:rPr>
              <a:t>. Het kan alzheimer en </a:t>
            </a:r>
            <a:r>
              <a:rPr lang="nl-NL" sz="2200" b="1" dirty="0" err="1">
                <a:latin typeface="Bangla Sangam MN"/>
              </a:rPr>
              <a:t>parkinson</a:t>
            </a:r>
            <a:r>
              <a:rPr lang="nl-NL" sz="2200" b="1" dirty="0">
                <a:latin typeface="Bangla Sangam MN"/>
              </a:rPr>
              <a:t> remmen</a:t>
            </a:r>
            <a:r>
              <a:rPr lang="nl-NL" sz="2200" dirty="0">
                <a:latin typeface="Bangla Sangam MN"/>
              </a:rPr>
              <a:t/>
            </a:r>
            <a:br>
              <a:rPr lang="nl-NL" sz="2200" dirty="0">
                <a:latin typeface="Bangla Sangam MN"/>
              </a:rPr>
            </a:br>
            <a:r>
              <a:rPr lang="nl-NL" dirty="0">
                <a:latin typeface="Bangla Sangam MN"/>
              </a:rPr>
              <a:t>Het drinken van 5 koppen met het zwarte goud per dag zou de klontering van het schadelijke amyloïde-eiwit in de hersenen kunnen stopzetten. Wetenschappers onderzoeken nu of cafeïne kan worden ingezet als medicijn tegen alzheimer.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5139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Vervolg gezondheidsweetjes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b="1" dirty="0">
                <a:latin typeface="Bangla Sangam MN"/>
              </a:rPr>
              <a:t>6. Een scrub van koffiedik vermindert cellulitis</a:t>
            </a:r>
            <a:r>
              <a:rPr lang="nl-NL" sz="2000" dirty="0">
                <a:latin typeface="Bangla Sangam MN"/>
              </a:rPr>
              <a:t/>
            </a:r>
            <a:br>
              <a:rPr lang="nl-NL" sz="2000" dirty="0">
                <a:latin typeface="Bangla Sangam MN"/>
              </a:rPr>
            </a:br>
            <a:r>
              <a:rPr lang="nl-NL" dirty="0">
                <a:latin typeface="Bangla Sangam MN"/>
              </a:rPr>
              <a:t>Meng het koffiedik met een beetje olijfolie, een paar keer per week inwrijven onder de douche en 5 minuten laten inwerken. Dat zou al helpen tegen putjes.</a:t>
            </a:r>
          </a:p>
          <a:p>
            <a:r>
              <a:rPr lang="nl-NL" sz="2000" b="1" dirty="0">
                <a:latin typeface="Bangla Sangam MN"/>
              </a:rPr>
              <a:t>7. Het is goed voor je gebit</a:t>
            </a:r>
            <a:r>
              <a:rPr lang="nl-NL" sz="2000" dirty="0">
                <a:latin typeface="Bangla Sangam MN"/>
              </a:rPr>
              <a:t/>
            </a:r>
            <a:br>
              <a:rPr lang="nl-NL" sz="2000" dirty="0">
                <a:latin typeface="Bangla Sangam MN"/>
              </a:rPr>
            </a:br>
            <a:r>
              <a:rPr lang="nl-NL" dirty="0">
                <a:latin typeface="Bangla Sangam MN"/>
              </a:rPr>
              <a:t>Volgens Braziliaanse onderzoekers voorkomt koffie tandbederf. Sommige soorten koffiebonen hebben namelijk een antibacteriële werking. Wel met mate drinken, want te veel koffie kan weer vlekken op de tanden veroorzaken.</a:t>
            </a:r>
          </a:p>
          <a:p>
            <a:r>
              <a:rPr lang="nl-NL" sz="2000" b="1" dirty="0" smtClean="0">
                <a:latin typeface="Bangla Sangam MN"/>
              </a:rPr>
              <a:t>8. Omdat </a:t>
            </a:r>
            <a:r>
              <a:rPr lang="nl-NL" sz="2000" b="1" u="sng" dirty="0" smtClean="0">
                <a:latin typeface="Bangla Sangam MN"/>
              </a:rPr>
              <a:t>ik</a:t>
            </a:r>
            <a:r>
              <a:rPr lang="nl-NL" sz="2000" b="1" dirty="0" smtClean="0">
                <a:latin typeface="Bangla Sangam MN"/>
              </a:rPr>
              <a:t> jullie koffiemachine op de juiste manier afstel</a:t>
            </a:r>
          </a:p>
          <a:p>
            <a:r>
              <a:rPr lang="nl-NL" sz="2000" b="1" dirty="0" smtClean="0">
                <a:latin typeface="Bangla Sangam MN"/>
              </a:rPr>
              <a:t>9. Je er </a:t>
            </a:r>
            <a:r>
              <a:rPr lang="nl-NL" sz="2000" b="1" dirty="0" smtClean="0">
                <a:latin typeface="Bangla Sangam MN"/>
              </a:rPr>
              <a:t>energie van krijgt</a:t>
            </a:r>
            <a:r>
              <a:rPr lang="nl-NL" sz="2000" b="1" dirty="0" smtClean="0">
                <a:latin typeface="Bangla Sangam MN"/>
                <a:sym typeface="Wingdings" panose="05000000000000000000" pitchFamily="2" charset="2"/>
              </a:rPr>
              <a:t></a:t>
            </a:r>
            <a:endParaRPr lang="nl-NL" sz="2000" dirty="0">
              <a:latin typeface="Bangla Sangam MN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6428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Nieuw: Catermaat bestel en afleverservice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>
                <a:latin typeface="Bangla Sangam MN"/>
              </a:rPr>
              <a:t>Catermaat maakt een  persoonlijke assortimentslijst voor de klant</a:t>
            </a:r>
          </a:p>
          <a:p>
            <a:r>
              <a:rPr lang="nl-NL" sz="2000" dirty="0" smtClean="0">
                <a:latin typeface="Bangla Sangam MN"/>
              </a:rPr>
              <a:t>Catermaat neemt de voorraad op en maakt de  bestelling</a:t>
            </a:r>
          </a:p>
          <a:p>
            <a:r>
              <a:rPr lang="nl-NL" sz="2000" dirty="0" smtClean="0">
                <a:latin typeface="Bangla Sangam MN"/>
              </a:rPr>
              <a:t>Catermaat levert de bestelling af en maakt tevens de nieuwe bestelling voor de eerstvolgende levering (iedere 2 , 4,6 ,8 weken)</a:t>
            </a:r>
          </a:p>
          <a:p>
            <a:r>
              <a:rPr lang="nl-NL" sz="2000" dirty="0" smtClean="0">
                <a:latin typeface="Bangla Sangam MN"/>
              </a:rPr>
              <a:t>Catermaat factureert</a:t>
            </a:r>
          </a:p>
          <a:p>
            <a:endParaRPr lang="nl-NL" sz="2000" dirty="0">
              <a:latin typeface="Bangla Sangam MN"/>
            </a:endParaRPr>
          </a:p>
          <a:p>
            <a:r>
              <a:rPr lang="nl-NL" sz="2000" i="1" dirty="0" smtClean="0">
                <a:latin typeface="Bangla Sangam MN"/>
              </a:rPr>
              <a:t>Bij bedrijven met minder dan 10 medewerkers levert Catermaat per stuk uit!</a:t>
            </a:r>
            <a:endParaRPr lang="nl-NL" sz="2000" i="1" dirty="0">
              <a:latin typeface="Bangla Sangam MN"/>
            </a:endParaRPr>
          </a:p>
        </p:txBody>
      </p:sp>
    </p:spTree>
    <p:extLst>
      <p:ext uri="{BB962C8B-B14F-4D97-AF65-F5344CB8AC3E}">
        <p14:creationId xmlns:p14="http://schemas.microsoft.com/office/powerpoint/2010/main" val="128458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Koffie, hoe en wat?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u="sng" dirty="0" smtClean="0">
                <a:latin typeface="Bangla Sangam MN"/>
              </a:rPr>
              <a:t>3 gebieden waar koffie vandaan komt.</a:t>
            </a:r>
          </a:p>
          <a:p>
            <a:pPr marL="33750" indent="0">
              <a:buNone/>
            </a:pPr>
            <a:r>
              <a:rPr lang="nl-NL" dirty="0" smtClean="0">
                <a:latin typeface="Bangla Sangam MN"/>
              </a:rPr>
              <a:t>	- Zuid America, </a:t>
            </a:r>
            <a:r>
              <a:rPr lang="nl-NL" dirty="0" err="1" smtClean="0">
                <a:latin typeface="Bangla Sangam MN"/>
              </a:rPr>
              <a:t>caramel</a:t>
            </a:r>
            <a:r>
              <a:rPr lang="nl-NL" dirty="0" smtClean="0">
                <a:latin typeface="Bangla Sangam MN"/>
              </a:rPr>
              <a:t> chocolade smaakbeleving</a:t>
            </a:r>
          </a:p>
          <a:p>
            <a:pPr marL="33750" indent="0">
              <a:buNone/>
            </a:pPr>
            <a:r>
              <a:rPr lang="nl-NL" dirty="0" smtClean="0">
                <a:latin typeface="Bangla Sangam MN"/>
              </a:rPr>
              <a:t>	- </a:t>
            </a:r>
            <a:r>
              <a:rPr lang="nl-NL" dirty="0" err="1" smtClean="0">
                <a:latin typeface="Bangla Sangam MN"/>
              </a:rPr>
              <a:t>Africa</a:t>
            </a:r>
            <a:r>
              <a:rPr lang="nl-NL" dirty="0" smtClean="0">
                <a:latin typeface="Bangla Sangam MN"/>
              </a:rPr>
              <a:t>, citroen, zurige smaakbeleving</a:t>
            </a:r>
          </a:p>
          <a:p>
            <a:pPr marL="33750" indent="0">
              <a:buNone/>
            </a:pPr>
            <a:r>
              <a:rPr lang="nl-NL" dirty="0" smtClean="0">
                <a:latin typeface="Bangla Sangam MN"/>
              </a:rPr>
              <a:t>	- Zuid Oost </a:t>
            </a:r>
            <a:r>
              <a:rPr lang="nl-NL" dirty="0" err="1" smtClean="0">
                <a:latin typeface="Bangla Sangam MN"/>
              </a:rPr>
              <a:t>Azie</a:t>
            </a:r>
            <a:r>
              <a:rPr lang="nl-NL" dirty="0" smtClean="0">
                <a:latin typeface="Bangla Sangam MN"/>
              </a:rPr>
              <a:t>, kruidige smaakbeleving</a:t>
            </a:r>
          </a:p>
          <a:p>
            <a:pPr marL="33750" indent="0">
              <a:buNone/>
            </a:pPr>
            <a:endParaRPr lang="nl-NL" dirty="0" smtClean="0">
              <a:latin typeface="Bangla Sangam M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u="sng" dirty="0" smtClean="0">
                <a:latin typeface="Bangla Sangam MN"/>
              </a:rPr>
              <a:t>2 soorten bonen.</a:t>
            </a:r>
          </a:p>
          <a:p>
            <a:pPr marL="33750" indent="0">
              <a:buNone/>
            </a:pPr>
            <a:r>
              <a:rPr lang="nl-NL" dirty="0" smtClean="0">
                <a:latin typeface="Bangla Sangam MN"/>
              </a:rPr>
              <a:t>	- </a:t>
            </a:r>
            <a:r>
              <a:rPr lang="nl-NL" dirty="0" err="1" smtClean="0">
                <a:latin typeface="Bangla Sangam MN"/>
              </a:rPr>
              <a:t>Arabica</a:t>
            </a:r>
            <a:r>
              <a:rPr lang="nl-NL" dirty="0" smtClean="0">
                <a:latin typeface="Bangla Sangam MN"/>
              </a:rPr>
              <a:t>, groeit 0-700 </a:t>
            </a:r>
            <a:r>
              <a:rPr lang="nl-NL" dirty="0" err="1" smtClean="0">
                <a:latin typeface="Bangla Sangam MN"/>
              </a:rPr>
              <a:t>mtr</a:t>
            </a:r>
            <a:r>
              <a:rPr lang="nl-NL" dirty="0" smtClean="0">
                <a:latin typeface="Bangla Sangam MN"/>
              </a:rPr>
              <a:t> hoogte / minder </a:t>
            </a:r>
            <a:r>
              <a:rPr lang="nl-NL" dirty="0" err="1" smtClean="0">
                <a:latin typeface="Bangla Sangam MN"/>
              </a:rPr>
              <a:t>cafeine</a:t>
            </a:r>
            <a:endParaRPr lang="nl-NL" dirty="0" smtClean="0">
              <a:latin typeface="Bangla Sangam MN"/>
            </a:endParaRPr>
          </a:p>
          <a:p>
            <a:pPr marL="33750" indent="0">
              <a:buNone/>
            </a:pPr>
            <a:r>
              <a:rPr lang="nl-NL" dirty="0" smtClean="0">
                <a:latin typeface="Bangla Sangam MN"/>
              </a:rPr>
              <a:t>	- </a:t>
            </a:r>
            <a:r>
              <a:rPr lang="nl-NL" dirty="0" err="1" smtClean="0">
                <a:latin typeface="Bangla Sangam MN"/>
              </a:rPr>
              <a:t>Robusta</a:t>
            </a:r>
            <a:r>
              <a:rPr lang="nl-NL" dirty="0" smtClean="0">
                <a:latin typeface="Bangla Sangam MN"/>
              </a:rPr>
              <a:t>, groeit 700-2000 </a:t>
            </a:r>
            <a:r>
              <a:rPr lang="nl-NL" dirty="0" err="1" smtClean="0">
                <a:latin typeface="Bangla Sangam MN"/>
              </a:rPr>
              <a:t>mtr</a:t>
            </a:r>
            <a:r>
              <a:rPr lang="nl-NL" dirty="0" smtClean="0">
                <a:latin typeface="Bangla Sangam MN"/>
              </a:rPr>
              <a:t> hoogte / meer </a:t>
            </a:r>
            <a:r>
              <a:rPr lang="nl-NL" dirty="0" err="1" smtClean="0">
                <a:latin typeface="Bangla Sangam MN"/>
              </a:rPr>
              <a:t>cafeine</a:t>
            </a:r>
            <a:endParaRPr lang="nl-NL" dirty="0" smtClean="0">
              <a:latin typeface="Bangla Sangam MN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latin typeface="Bangla Sangam M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u="sng" dirty="0" smtClean="0">
                <a:latin typeface="Bangla Sangam MN"/>
              </a:rPr>
              <a:t>Bes</a:t>
            </a:r>
            <a:r>
              <a:rPr lang="nl-NL" dirty="0" smtClean="0">
                <a:latin typeface="Bangla Sangam MN"/>
              </a:rPr>
              <a:t>.</a:t>
            </a:r>
          </a:p>
          <a:p>
            <a:pPr marL="33750" indent="0">
              <a:buNone/>
            </a:pPr>
            <a:r>
              <a:rPr lang="nl-NL" dirty="0" smtClean="0">
                <a:latin typeface="Bangla Sangam MN"/>
              </a:rPr>
              <a:t>	- De boon zit in de bes. rood = rijp / groen = onrijp</a:t>
            </a:r>
          </a:p>
          <a:p>
            <a:pPr marL="33750" indent="0">
              <a:buNone/>
            </a:pPr>
            <a:r>
              <a:rPr lang="nl-NL" dirty="0" smtClean="0">
                <a:latin typeface="Bangla Sangam MN"/>
              </a:rPr>
              <a:t>	- </a:t>
            </a:r>
            <a:r>
              <a:rPr lang="nl-NL" dirty="0" err="1" smtClean="0">
                <a:latin typeface="Bangla Sangam MN"/>
              </a:rPr>
              <a:t>Dmv</a:t>
            </a:r>
            <a:r>
              <a:rPr lang="nl-NL" dirty="0" smtClean="0">
                <a:latin typeface="Bangla Sangam MN"/>
              </a:rPr>
              <a:t> spoelbakken worden rode en groene bessen gescheiden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latin typeface="Bangla Sangam M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u="sng" dirty="0" smtClean="0">
                <a:latin typeface="Bangla Sangam MN"/>
              </a:rPr>
              <a:t>Drogen van de bonen.</a:t>
            </a:r>
          </a:p>
          <a:p>
            <a:pPr marL="33750" indent="0">
              <a:buNone/>
            </a:pPr>
            <a:r>
              <a:rPr lang="nl-NL" dirty="0" smtClean="0">
                <a:latin typeface="Bangla Sangam MN"/>
              </a:rPr>
              <a:t>	-Natte methode, meer complexe smaken</a:t>
            </a:r>
          </a:p>
          <a:p>
            <a:pPr marL="33750" indent="0">
              <a:buNone/>
            </a:pPr>
            <a:r>
              <a:rPr lang="nl-NL" dirty="0" smtClean="0">
                <a:latin typeface="Bangla Sangam MN"/>
              </a:rPr>
              <a:t>	-Droge methode, vlakkere smaken, het vruchtvlees bedekt de smaak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latin typeface="Bangla Sangam M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>
                <a:latin typeface="Bangla Sangam MN"/>
              </a:rPr>
              <a:t>Zettijd</a:t>
            </a:r>
            <a:r>
              <a:rPr lang="nl-NL" dirty="0" smtClean="0">
                <a:latin typeface="Bangla Sangam MN"/>
              </a:rPr>
              <a:t>: begin is zuur, midden is zoet en eind is bitter.</a:t>
            </a:r>
            <a:endParaRPr lang="nl-NL" dirty="0">
              <a:latin typeface="Bangla Sangam MN"/>
            </a:endParaRPr>
          </a:p>
          <a:p>
            <a:endParaRPr lang="nl-NL" dirty="0">
              <a:latin typeface="Bangla Sangam MN"/>
            </a:endParaRPr>
          </a:p>
        </p:txBody>
      </p:sp>
    </p:spTree>
    <p:extLst>
      <p:ext uri="{BB962C8B-B14F-4D97-AF65-F5344CB8AC3E}">
        <p14:creationId xmlns:p14="http://schemas.microsoft.com/office/powerpoint/2010/main" val="958805199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atermaat">
  <a:themeElements>
    <a:clrScheme name="Catermaat">
      <a:dk1>
        <a:srgbClr val="00A091"/>
      </a:dk1>
      <a:lt1>
        <a:sysClr val="window" lastClr="FFFFFF"/>
      </a:lt1>
      <a:dk2>
        <a:srgbClr val="58585A"/>
      </a:dk2>
      <a:lt2>
        <a:srgbClr val="F29400"/>
      </a:lt2>
      <a:accent1>
        <a:srgbClr val="874E33"/>
      </a:accent1>
      <a:accent2>
        <a:srgbClr val="E63E43"/>
      </a:accent2>
      <a:accent3>
        <a:srgbClr val="F6E100"/>
      </a:accent3>
      <a:accent4>
        <a:srgbClr val="45A12A"/>
      </a:accent4>
      <a:accent5>
        <a:srgbClr val="80D0C8"/>
      </a:accent5>
      <a:accent6>
        <a:srgbClr val="C0E8E4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0A9786990DA744972C78ECB6852F6A" ma:contentTypeVersion="0" ma:contentTypeDescription="Een nieuw document maken." ma:contentTypeScope="" ma:versionID="368047fb84d6d993db8c645cdfe55d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ff6eded8039128d0d1a73a1c0684e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310613-57B9-465A-BFD3-9816428400A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287A907-3676-4805-A197-52F2089841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E5292C-ABC1-4D51-B179-6298CE16C2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Catermaat.thmx</Template>
  <TotalTime>319</TotalTime>
  <Words>160</Words>
  <Application>Microsoft Office PowerPoint</Application>
  <PresentationFormat>Diavoorstelling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Aangepast ontwerp</vt:lpstr>
      <vt:lpstr>Catermaat</vt:lpstr>
      <vt:lpstr>Acrobat Document</vt:lpstr>
      <vt:lpstr>PowerPoint-presentatie</vt:lpstr>
      <vt:lpstr>RBC Presentatie </vt:lpstr>
      <vt:lpstr>Wie is Catermaat?</vt:lpstr>
      <vt:lpstr>maatkoffie</vt:lpstr>
      <vt:lpstr>Wat is ons klantprofiel?</vt:lpstr>
      <vt:lpstr>Enkele gezondheidsweetjes</vt:lpstr>
      <vt:lpstr>Vervolg gezondheidsweetjes</vt:lpstr>
      <vt:lpstr>Nieuw: Catermaat bestel en afleverservice</vt:lpstr>
      <vt:lpstr>Koffie, hoe en wat?</vt:lpstr>
      <vt:lpstr>Koffie testen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Esther Ketelaars</dc:creator>
  <cp:lastModifiedBy>Marcel</cp:lastModifiedBy>
  <cp:revision>30</cp:revision>
  <cp:lastPrinted>2016-08-09T15:42:09Z</cp:lastPrinted>
  <dcterms:created xsi:type="dcterms:W3CDTF">2014-12-17T09:08:13Z</dcterms:created>
  <dcterms:modified xsi:type="dcterms:W3CDTF">2017-02-12T12:12:31Z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0x010100CB0A9786990DA744972C78ECB6852F6A</vt:lpwstr>
  </property>
</Properties>
</file>